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Outfit Extra Bold" panose="020B0604020202020204" charset="0"/>
      <p:regular r:id="rId17"/>
    </p:embeddedFont>
    <p:embeddedFont>
      <p:font typeface="Arimo" panose="020B0604020202020204" charset="0"/>
      <p:regular r:id="rId18"/>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3" d="100"/>
          <a:sy n="83" d="100"/>
        </p:scale>
        <p:origin x="12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11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54975"/>
            <a:ext cx="7556421" cy="3912870"/>
          </a:xfrm>
          <a:prstGeom prst="rect">
            <a:avLst/>
          </a:prstGeom>
          <a:noFill/>
          <a:ln/>
        </p:spPr>
        <p:txBody>
          <a:bodyPr wrap="square" lIns="0" tIns="0" rIns="0" bIns="0" rtlCol="0" anchor="t"/>
          <a:lstStyle/>
          <a:p>
            <a:pPr marL="0" indent="0">
              <a:lnSpc>
                <a:spcPts val="7700"/>
              </a:lnSpc>
              <a:buNone/>
            </a:pPr>
            <a:r>
              <a:rPr lang="en-US" sz="6150" b="1" dirty="0">
                <a:solidFill>
                  <a:srgbClr val="231971"/>
                </a:solidFill>
                <a:latin typeface="Outfit Extra Bold" pitchFamily="34" charset="0"/>
                <a:ea typeface="Outfit Extra Bold" pitchFamily="34" charset="-122"/>
                <a:cs typeface="Outfit Extra Bold" pitchFamily="34" charset="-120"/>
              </a:rPr>
              <a:t>Panduan Penggunaan Aplikasi e-RIMA Kota Magelang</a:t>
            </a:r>
            <a:endParaRPr lang="en-US" sz="6150" dirty="0"/>
          </a:p>
        </p:txBody>
      </p:sp>
      <p:sp>
        <p:nvSpPr>
          <p:cNvPr id="4" name="Text 1"/>
          <p:cNvSpPr/>
          <p:nvPr/>
        </p:nvSpPr>
        <p:spPr>
          <a:xfrm>
            <a:off x="6280190" y="5008007"/>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Aplikasi e-RIMA (E-layanan Riset dan Inovasi Magelang) adalah platform digital yang dirancang untuk mendukung program riset dan inovasi di Kota Magelang. Melalui aplikasi ini, warga Kota Magelang dapat dengan mudah berpartisipasi dalam berbagai program, mengajukan pengaduan, serta mengakses informasi terkini terkait inovasi daerah.</a:t>
            </a:r>
            <a:endParaRPr lang="en-US" sz="1750" dirty="0"/>
          </a:p>
        </p:txBody>
      </p:sp>
      <p:sp>
        <p:nvSpPr>
          <p:cNvPr id="5" name="Shape 2"/>
          <p:cNvSpPr/>
          <p:nvPr/>
        </p:nvSpPr>
        <p:spPr>
          <a:xfrm>
            <a:off x="6280190" y="7094577"/>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7102197"/>
            <a:ext cx="347663" cy="347663"/>
          </a:xfrm>
          <a:prstGeom prst="rect">
            <a:avLst/>
          </a:prstGeom>
        </p:spPr>
      </p:pic>
      <p:sp>
        <p:nvSpPr>
          <p:cNvPr id="7" name="Text 3"/>
          <p:cNvSpPr/>
          <p:nvPr/>
        </p:nvSpPr>
        <p:spPr>
          <a:xfrm>
            <a:off x="6756440" y="7077670"/>
            <a:ext cx="2535674" cy="396835"/>
          </a:xfrm>
          <a:prstGeom prst="rect">
            <a:avLst/>
          </a:prstGeom>
          <a:noFill/>
          <a:ln/>
        </p:spPr>
        <p:txBody>
          <a:bodyPr wrap="none" lIns="0" tIns="0" rIns="0" bIns="0" rtlCol="0" anchor="t"/>
          <a:lstStyle/>
          <a:p>
            <a:pPr marL="0" indent="0" algn="l">
              <a:lnSpc>
                <a:spcPts val="3100"/>
              </a:lnSpc>
              <a:buNone/>
            </a:pPr>
            <a:r>
              <a:rPr lang="en-US" sz="2200" b="1" dirty="0">
                <a:solidFill>
                  <a:srgbClr val="2A2742"/>
                </a:solidFill>
                <a:latin typeface="Arimo Bold" pitchFamily="34" charset="0"/>
                <a:ea typeface="Arimo Bold" pitchFamily="34" charset="-122"/>
                <a:cs typeface="Arimo Bold" pitchFamily="34" charset="-120"/>
              </a:rPr>
              <a:t>by Kulaku Express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11986801" cy="8229600"/>
          </a:xfrm>
          <a:prstGeom prst="rect">
            <a:avLst/>
          </a:prstGeom>
        </p:spPr>
      </p:pic>
      <p:sp>
        <p:nvSpPr>
          <p:cNvPr id="3" name="Text 0"/>
          <p:cNvSpPr/>
          <p:nvPr/>
        </p:nvSpPr>
        <p:spPr>
          <a:xfrm>
            <a:off x="3094864" y="5333562"/>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Roles</a:t>
            </a:r>
            <a:endParaRPr lang="en-US" sz="4450" dirty="0"/>
          </a:p>
        </p:txBody>
      </p:sp>
      <p:sp>
        <p:nvSpPr>
          <p:cNvPr id="4" name="Text 1"/>
          <p:cNvSpPr/>
          <p:nvPr/>
        </p:nvSpPr>
        <p:spPr>
          <a:xfrm>
            <a:off x="3094864" y="6163252"/>
            <a:ext cx="5797069" cy="123665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Menu ini digunakan untuk mengatur peran pengguna (user roles) dalam aplikasi e-RIMA. Setiap peran memiliki akses dan izin yang berbeda-beda sesuai dengan fungsinya.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38426" y="749975"/>
            <a:ext cx="5446514" cy="659368"/>
          </a:xfrm>
          <a:prstGeom prst="rect">
            <a:avLst/>
          </a:prstGeom>
          <a:noFill/>
          <a:ln/>
        </p:spPr>
        <p:txBody>
          <a:bodyPr wrap="none" lIns="0" tIns="0" rIns="0" bIns="0" rtlCol="0" anchor="t"/>
          <a:lstStyle/>
          <a:p>
            <a:pPr marL="0" indent="0">
              <a:lnSpc>
                <a:spcPts val="5150"/>
              </a:lnSpc>
              <a:buNone/>
            </a:pPr>
            <a:r>
              <a:rPr lang="en-US" sz="4150" b="1" dirty="0">
                <a:solidFill>
                  <a:srgbClr val="231971"/>
                </a:solidFill>
                <a:latin typeface="Outfit Extra Bold" pitchFamily="34" charset="0"/>
                <a:ea typeface="Outfit Extra Bold" pitchFamily="34" charset="-122"/>
                <a:cs typeface="Outfit Extra Bold" pitchFamily="34" charset="-120"/>
              </a:rPr>
              <a:t>Pendaftaran Program</a:t>
            </a:r>
            <a:endParaRPr lang="en-US" sz="4150" dirty="0"/>
          </a:p>
        </p:txBody>
      </p:sp>
      <p:sp>
        <p:nvSpPr>
          <p:cNvPr id="3" name="Shape 1"/>
          <p:cNvSpPr/>
          <p:nvPr/>
        </p:nvSpPr>
        <p:spPr>
          <a:xfrm>
            <a:off x="738426" y="2068592"/>
            <a:ext cx="474702" cy="474702"/>
          </a:xfrm>
          <a:prstGeom prst="roundRect">
            <a:avLst>
              <a:gd name="adj" fmla="val 18669"/>
            </a:avLst>
          </a:prstGeom>
          <a:solidFill>
            <a:srgbClr val="E9E6FA"/>
          </a:solidFill>
          <a:ln w="7620">
            <a:solidFill>
              <a:srgbClr val="BDB8DF"/>
            </a:solidFill>
            <a:prstDash val="solid"/>
          </a:ln>
        </p:spPr>
      </p:sp>
      <p:sp>
        <p:nvSpPr>
          <p:cNvPr id="4" name="Text 2"/>
          <p:cNvSpPr/>
          <p:nvPr/>
        </p:nvSpPr>
        <p:spPr>
          <a:xfrm>
            <a:off x="914043" y="2147649"/>
            <a:ext cx="123468" cy="316468"/>
          </a:xfrm>
          <a:prstGeom prst="rect">
            <a:avLst/>
          </a:prstGeom>
          <a:noFill/>
          <a:ln/>
        </p:spPr>
        <p:txBody>
          <a:bodyPr wrap="none" lIns="0" tIns="0" rIns="0" bIns="0" rtlCol="0" anchor="t"/>
          <a:lstStyle/>
          <a:p>
            <a:pPr marL="0" indent="0" algn="ctr">
              <a:lnSpc>
                <a:spcPts val="2450"/>
              </a:lnSpc>
              <a:buNone/>
            </a:pPr>
            <a:r>
              <a:rPr lang="en-US" sz="2450" b="1" dirty="0">
                <a:solidFill>
                  <a:srgbClr val="2A2742"/>
                </a:solidFill>
                <a:latin typeface="Outfit Extra Bold" pitchFamily="34" charset="0"/>
                <a:ea typeface="Outfit Extra Bold" pitchFamily="34" charset="-122"/>
                <a:cs typeface="Outfit Extra Bold" pitchFamily="34" charset="-120"/>
              </a:rPr>
              <a:t>1</a:t>
            </a:r>
            <a:endParaRPr lang="en-US" sz="2450" dirty="0"/>
          </a:p>
        </p:txBody>
      </p:sp>
      <p:sp>
        <p:nvSpPr>
          <p:cNvPr id="5" name="Text 3"/>
          <p:cNvSpPr/>
          <p:nvPr/>
        </p:nvSpPr>
        <p:spPr>
          <a:xfrm>
            <a:off x="1424107" y="2068592"/>
            <a:ext cx="2637473" cy="329565"/>
          </a:xfrm>
          <a:prstGeom prst="rect">
            <a:avLst/>
          </a:prstGeom>
          <a:noFill/>
          <a:ln/>
        </p:spPr>
        <p:txBody>
          <a:bodyPr wrap="none" lIns="0" tIns="0" rIns="0" bIns="0" rtlCol="0" anchor="t"/>
          <a:lstStyle/>
          <a:p>
            <a:pPr marL="0" indent="0">
              <a:lnSpc>
                <a:spcPts val="2550"/>
              </a:lnSpc>
              <a:buNone/>
            </a:pPr>
            <a:r>
              <a:rPr lang="en-US" sz="2050" b="1" dirty="0">
                <a:solidFill>
                  <a:srgbClr val="2A2742"/>
                </a:solidFill>
                <a:latin typeface="Outfit Extra Bold" pitchFamily="34" charset="0"/>
                <a:ea typeface="Outfit Extra Bold" pitchFamily="34" charset="-122"/>
                <a:cs typeface="Outfit Extra Bold" pitchFamily="34" charset="-120"/>
              </a:rPr>
              <a:t>Krenova</a:t>
            </a:r>
            <a:endParaRPr lang="en-US" sz="2050" dirty="0"/>
          </a:p>
        </p:txBody>
      </p:sp>
      <p:sp>
        <p:nvSpPr>
          <p:cNvPr id="6" name="Text 4"/>
          <p:cNvSpPr/>
          <p:nvPr/>
        </p:nvSpPr>
        <p:spPr>
          <a:xfrm>
            <a:off x="1424107" y="2524720"/>
            <a:ext cx="5785604" cy="2025253"/>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Program Krenova merupakan kompetisi inovasi yang diadakan oleh Pemerintah Kota Magelang untuk mendorong ide-ide kreatif dari masyarakat. Untuk mendaftar, cukup klik menu Krenova pada halaman utama aplikasi dan isi formulir pendaftaran dengan lengkap. Data Anda akan langsung tersimpan dan dapat diakses melalui dashboard Krenova.</a:t>
            </a:r>
            <a:endParaRPr lang="en-US" sz="1650" dirty="0"/>
          </a:p>
        </p:txBody>
      </p:sp>
      <p:sp>
        <p:nvSpPr>
          <p:cNvPr id="7" name="Shape 5"/>
          <p:cNvSpPr/>
          <p:nvPr/>
        </p:nvSpPr>
        <p:spPr>
          <a:xfrm>
            <a:off x="7420689" y="2068592"/>
            <a:ext cx="474702" cy="474702"/>
          </a:xfrm>
          <a:prstGeom prst="roundRect">
            <a:avLst>
              <a:gd name="adj" fmla="val 18669"/>
            </a:avLst>
          </a:prstGeom>
          <a:solidFill>
            <a:srgbClr val="E9E6FA"/>
          </a:solidFill>
          <a:ln w="7620">
            <a:solidFill>
              <a:srgbClr val="BDB8DF"/>
            </a:solidFill>
            <a:prstDash val="solid"/>
          </a:ln>
        </p:spPr>
      </p:sp>
      <p:sp>
        <p:nvSpPr>
          <p:cNvPr id="8" name="Text 6"/>
          <p:cNvSpPr/>
          <p:nvPr/>
        </p:nvSpPr>
        <p:spPr>
          <a:xfrm>
            <a:off x="7566898" y="2147649"/>
            <a:ext cx="182285" cy="316468"/>
          </a:xfrm>
          <a:prstGeom prst="rect">
            <a:avLst/>
          </a:prstGeom>
          <a:noFill/>
          <a:ln/>
        </p:spPr>
        <p:txBody>
          <a:bodyPr wrap="none" lIns="0" tIns="0" rIns="0" bIns="0" rtlCol="0" anchor="t"/>
          <a:lstStyle/>
          <a:p>
            <a:pPr marL="0" indent="0" algn="ctr">
              <a:lnSpc>
                <a:spcPts val="2450"/>
              </a:lnSpc>
              <a:buNone/>
            </a:pPr>
            <a:r>
              <a:rPr lang="en-US" sz="2450" b="1" dirty="0">
                <a:solidFill>
                  <a:srgbClr val="2A2742"/>
                </a:solidFill>
                <a:latin typeface="Outfit Extra Bold" pitchFamily="34" charset="0"/>
                <a:ea typeface="Outfit Extra Bold" pitchFamily="34" charset="-122"/>
                <a:cs typeface="Outfit Extra Bold" pitchFamily="34" charset="-120"/>
              </a:rPr>
              <a:t>2</a:t>
            </a:r>
            <a:endParaRPr lang="en-US" sz="2450" dirty="0"/>
          </a:p>
        </p:txBody>
      </p:sp>
      <p:sp>
        <p:nvSpPr>
          <p:cNvPr id="9" name="Text 7"/>
          <p:cNvSpPr/>
          <p:nvPr/>
        </p:nvSpPr>
        <p:spPr>
          <a:xfrm>
            <a:off x="8106370" y="2068592"/>
            <a:ext cx="3605451" cy="329565"/>
          </a:xfrm>
          <a:prstGeom prst="rect">
            <a:avLst/>
          </a:prstGeom>
          <a:noFill/>
          <a:ln/>
        </p:spPr>
        <p:txBody>
          <a:bodyPr wrap="none" lIns="0" tIns="0" rIns="0" bIns="0" rtlCol="0" anchor="t"/>
          <a:lstStyle/>
          <a:p>
            <a:pPr marL="0" indent="0">
              <a:lnSpc>
                <a:spcPts val="2550"/>
              </a:lnSpc>
              <a:buNone/>
            </a:pPr>
            <a:r>
              <a:rPr lang="en-US" sz="2050" b="1" dirty="0">
                <a:solidFill>
                  <a:srgbClr val="2A2742"/>
                </a:solidFill>
                <a:latin typeface="Outfit Extra Bold" pitchFamily="34" charset="0"/>
                <a:ea typeface="Outfit Extra Bold" pitchFamily="34" charset="-122"/>
                <a:cs typeface="Outfit Extra Bold" pitchFamily="34" charset="-120"/>
              </a:rPr>
              <a:t>RUD (Riset Unggulan Daerah)</a:t>
            </a:r>
            <a:endParaRPr lang="en-US" sz="2050" dirty="0"/>
          </a:p>
        </p:txBody>
      </p:sp>
      <p:sp>
        <p:nvSpPr>
          <p:cNvPr id="10" name="Text 8"/>
          <p:cNvSpPr/>
          <p:nvPr/>
        </p:nvSpPr>
        <p:spPr>
          <a:xfrm>
            <a:off x="8106370" y="2524720"/>
            <a:ext cx="5785604" cy="2025253"/>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Program RUD (Riset Unggulan Daerah) memberikan kesempatan bagi peneliti dan akademisi untuk mengembangkan penelitian yang bermanfaat bagi Kota Magelang. Pendaftaran dilakukan melalui menu RUD pada halaman utama aplikasi, dengan mengisi formulir pendaftaran secara lengkap.</a:t>
            </a:r>
            <a:endParaRPr lang="en-US" sz="1650" dirty="0"/>
          </a:p>
        </p:txBody>
      </p:sp>
      <p:sp>
        <p:nvSpPr>
          <p:cNvPr id="11" name="Shape 9"/>
          <p:cNvSpPr/>
          <p:nvPr/>
        </p:nvSpPr>
        <p:spPr>
          <a:xfrm>
            <a:off x="738426" y="4998244"/>
            <a:ext cx="474702" cy="474702"/>
          </a:xfrm>
          <a:prstGeom prst="roundRect">
            <a:avLst>
              <a:gd name="adj" fmla="val 18669"/>
            </a:avLst>
          </a:prstGeom>
          <a:solidFill>
            <a:srgbClr val="E9E6FA"/>
          </a:solidFill>
          <a:ln w="7620">
            <a:solidFill>
              <a:srgbClr val="BDB8DF"/>
            </a:solidFill>
            <a:prstDash val="solid"/>
          </a:ln>
        </p:spPr>
      </p:sp>
      <p:sp>
        <p:nvSpPr>
          <p:cNvPr id="12" name="Text 10"/>
          <p:cNvSpPr/>
          <p:nvPr/>
        </p:nvSpPr>
        <p:spPr>
          <a:xfrm>
            <a:off x="885706" y="5077301"/>
            <a:ext cx="180023" cy="316468"/>
          </a:xfrm>
          <a:prstGeom prst="rect">
            <a:avLst/>
          </a:prstGeom>
          <a:noFill/>
          <a:ln/>
        </p:spPr>
        <p:txBody>
          <a:bodyPr wrap="none" lIns="0" tIns="0" rIns="0" bIns="0" rtlCol="0" anchor="t"/>
          <a:lstStyle/>
          <a:p>
            <a:pPr marL="0" indent="0" algn="ctr">
              <a:lnSpc>
                <a:spcPts val="2450"/>
              </a:lnSpc>
              <a:buNone/>
            </a:pPr>
            <a:r>
              <a:rPr lang="en-US" sz="2450" b="1" dirty="0">
                <a:solidFill>
                  <a:srgbClr val="2A2742"/>
                </a:solidFill>
                <a:latin typeface="Outfit Extra Bold" pitchFamily="34" charset="0"/>
                <a:ea typeface="Outfit Extra Bold" pitchFamily="34" charset="-122"/>
                <a:cs typeface="Outfit Extra Bold" pitchFamily="34" charset="-120"/>
              </a:rPr>
              <a:t>3</a:t>
            </a:r>
            <a:endParaRPr lang="en-US" sz="2450" dirty="0"/>
          </a:p>
        </p:txBody>
      </p:sp>
      <p:sp>
        <p:nvSpPr>
          <p:cNvPr id="13" name="Text 11"/>
          <p:cNvSpPr/>
          <p:nvPr/>
        </p:nvSpPr>
        <p:spPr>
          <a:xfrm>
            <a:off x="1424107" y="4998244"/>
            <a:ext cx="3493056" cy="329565"/>
          </a:xfrm>
          <a:prstGeom prst="rect">
            <a:avLst/>
          </a:prstGeom>
          <a:noFill/>
          <a:ln/>
        </p:spPr>
        <p:txBody>
          <a:bodyPr wrap="none" lIns="0" tIns="0" rIns="0" bIns="0" rtlCol="0" anchor="t"/>
          <a:lstStyle/>
          <a:p>
            <a:pPr marL="0" indent="0">
              <a:lnSpc>
                <a:spcPts val="2550"/>
              </a:lnSpc>
              <a:buNone/>
            </a:pPr>
            <a:r>
              <a:rPr lang="en-US" sz="2050" b="1" dirty="0">
                <a:solidFill>
                  <a:srgbClr val="2A2742"/>
                </a:solidFill>
                <a:latin typeface="Outfit Extra Bold" pitchFamily="34" charset="0"/>
                <a:ea typeface="Outfit Extra Bold" pitchFamily="34" charset="-122"/>
                <a:cs typeface="Outfit Extra Bold" pitchFamily="34" charset="-120"/>
              </a:rPr>
              <a:t>ABI (Apresiasi Budaya Iptek)</a:t>
            </a:r>
            <a:endParaRPr lang="en-US" sz="2050" dirty="0"/>
          </a:p>
        </p:txBody>
      </p:sp>
      <p:sp>
        <p:nvSpPr>
          <p:cNvPr id="14" name="Text 12"/>
          <p:cNvSpPr/>
          <p:nvPr/>
        </p:nvSpPr>
        <p:spPr>
          <a:xfrm>
            <a:off x="1424107" y="5454372"/>
            <a:ext cx="5785604" cy="1687711"/>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Program ABI (Apresiasi Budaya Iptek) bertujuan untuk mendorong partisipasi masyarakat dalam pengembangan budaya iptek. Pendaftaran dilakukan melalui menu ABI pada halaman utama aplikasi, dengan mengisi formulir pendaftaran secara lengkap.</a:t>
            </a:r>
            <a:endParaRPr lang="en-US" sz="1650" dirty="0"/>
          </a:p>
        </p:txBody>
      </p:sp>
      <p:sp>
        <p:nvSpPr>
          <p:cNvPr id="15" name="Shape 13"/>
          <p:cNvSpPr/>
          <p:nvPr/>
        </p:nvSpPr>
        <p:spPr>
          <a:xfrm>
            <a:off x="7420689" y="4998244"/>
            <a:ext cx="474702" cy="474702"/>
          </a:xfrm>
          <a:prstGeom prst="roundRect">
            <a:avLst>
              <a:gd name="adj" fmla="val 18669"/>
            </a:avLst>
          </a:prstGeom>
          <a:solidFill>
            <a:srgbClr val="E9E6FA"/>
          </a:solidFill>
          <a:ln w="7620">
            <a:solidFill>
              <a:srgbClr val="BDB8DF"/>
            </a:solidFill>
            <a:prstDash val="solid"/>
          </a:ln>
        </p:spPr>
      </p:sp>
      <p:sp>
        <p:nvSpPr>
          <p:cNvPr id="16" name="Text 14"/>
          <p:cNvSpPr/>
          <p:nvPr/>
        </p:nvSpPr>
        <p:spPr>
          <a:xfrm>
            <a:off x="7561064" y="5077301"/>
            <a:ext cx="193953" cy="316468"/>
          </a:xfrm>
          <a:prstGeom prst="rect">
            <a:avLst/>
          </a:prstGeom>
          <a:noFill/>
          <a:ln/>
        </p:spPr>
        <p:txBody>
          <a:bodyPr wrap="none" lIns="0" tIns="0" rIns="0" bIns="0" rtlCol="0" anchor="t"/>
          <a:lstStyle/>
          <a:p>
            <a:pPr marL="0" indent="0" algn="ctr">
              <a:lnSpc>
                <a:spcPts val="2450"/>
              </a:lnSpc>
              <a:buNone/>
            </a:pPr>
            <a:r>
              <a:rPr lang="en-US" sz="2450" b="1" dirty="0">
                <a:solidFill>
                  <a:srgbClr val="2A2742"/>
                </a:solidFill>
                <a:latin typeface="Outfit Extra Bold" pitchFamily="34" charset="0"/>
                <a:ea typeface="Outfit Extra Bold" pitchFamily="34" charset="-122"/>
                <a:cs typeface="Outfit Extra Bold" pitchFamily="34" charset="-120"/>
              </a:rPr>
              <a:t>4</a:t>
            </a:r>
            <a:endParaRPr lang="en-US" sz="2450" dirty="0"/>
          </a:p>
        </p:txBody>
      </p:sp>
      <p:sp>
        <p:nvSpPr>
          <p:cNvPr id="17" name="Text 15"/>
          <p:cNvSpPr/>
          <p:nvPr/>
        </p:nvSpPr>
        <p:spPr>
          <a:xfrm>
            <a:off x="8106370" y="4998244"/>
            <a:ext cx="5093613" cy="329565"/>
          </a:xfrm>
          <a:prstGeom prst="rect">
            <a:avLst/>
          </a:prstGeom>
          <a:noFill/>
          <a:ln/>
        </p:spPr>
        <p:txBody>
          <a:bodyPr wrap="none" lIns="0" tIns="0" rIns="0" bIns="0" rtlCol="0" anchor="t"/>
          <a:lstStyle/>
          <a:p>
            <a:pPr marL="0" indent="0">
              <a:lnSpc>
                <a:spcPts val="2550"/>
              </a:lnSpc>
              <a:buNone/>
            </a:pPr>
            <a:r>
              <a:rPr lang="en-US" sz="2050" b="1" dirty="0">
                <a:solidFill>
                  <a:srgbClr val="2A2742"/>
                </a:solidFill>
                <a:latin typeface="Outfit Extra Bold" pitchFamily="34" charset="0"/>
                <a:ea typeface="Outfit Extra Bold" pitchFamily="34" charset="-122"/>
                <a:cs typeface="Outfit Extra Bold" pitchFamily="34" charset="-120"/>
              </a:rPr>
              <a:t>IDAMAN (Inovasi Daerah Kota Magelang)</a:t>
            </a:r>
            <a:endParaRPr lang="en-US" sz="2050" dirty="0"/>
          </a:p>
        </p:txBody>
      </p:sp>
      <p:sp>
        <p:nvSpPr>
          <p:cNvPr id="18" name="Text 16"/>
          <p:cNvSpPr/>
          <p:nvPr/>
        </p:nvSpPr>
        <p:spPr>
          <a:xfrm>
            <a:off x="8106370" y="5454372"/>
            <a:ext cx="5785604" cy="2025253"/>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Program IDAMAN (Inovasi Daerah Kota Magelang) memfasilitasi ide-ide inovatif dari masyarakat untuk menjadi solusi bagi berbagai permasalahan di Kota Magelang. Pendaftaran dilakukan melalui menu Idaman pada halaman utama aplikasi, dengan mengisi formulir pendaftaran secara lengkap.</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14155"/>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Fitur Tambahan</a:t>
            </a:r>
            <a:endParaRPr lang="en-US" sz="4450" dirty="0"/>
          </a:p>
        </p:txBody>
      </p:sp>
      <p:sp>
        <p:nvSpPr>
          <p:cNvPr id="3" name="Text 1"/>
          <p:cNvSpPr/>
          <p:nvPr/>
        </p:nvSpPr>
        <p:spPr>
          <a:xfrm>
            <a:off x="793790" y="3089910"/>
            <a:ext cx="2975967"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Portal Pamong Inovasi</a:t>
            </a:r>
            <a:endParaRPr lang="en-US" sz="2200" dirty="0"/>
          </a:p>
        </p:txBody>
      </p:sp>
      <p:sp>
        <p:nvSpPr>
          <p:cNvPr id="4" name="Text 2"/>
          <p:cNvSpPr/>
          <p:nvPr/>
        </p:nvSpPr>
        <p:spPr>
          <a:xfrm>
            <a:off x="793790" y="3671054"/>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Menu ini menyediakan link menuju beberapa website pemerintah yang terkait dengan inovasi daerah, seperti website Bappeda Kota Magelang dan website Kementerian Riset dan Teknologi.</a:t>
            </a:r>
            <a:endParaRPr lang="en-US" sz="1750" dirty="0"/>
          </a:p>
        </p:txBody>
      </p:sp>
      <p:sp>
        <p:nvSpPr>
          <p:cNvPr id="5" name="Text 3"/>
          <p:cNvSpPr/>
          <p:nvPr/>
        </p:nvSpPr>
        <p:spPr>
          <a:xfrm>
            <a:off x="5332928" y="30899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Pengaduan</a:t>
            </a:r>
            <a:endParaRPr lang="en-US" sz="2200" dirty="0"/>
          </a:p>
        </p:txBody>
      </p:sp>
      <p:sp>
        <p:nvSpPr>
          <p:cNvPr id="6" name="Text 4"/>
          <p:cNvSpPr/>
          <p:nvPr/>
        </p:nvSpPr>
        <p:spPr>
          <a:xfrm>
            <a:off x="5332928" y="367105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Jika Anda memiliki keluhan atau laporan terkait program inovasi, Anda dapat menggunakan menu Pengaduan untuk mengirimkan laporan secara langsung kepada Bappeda Kota Magelang. Pastikan Anda mengisi formulir pengaduan dengan lengkap.</a:t>
            </a:r>
            <a:endParaRPr lang="en-US" sz="1750" dirty="0"/>
          </a:p>
        </p:txBody>
      </p:sp>
      <p:sp>
        <p:nvSpPr>
          <p:cNvPr id="7" name="Text 5"/>
          <p:cNvSpPr/>
          <p:nvPr/>
        </p:nvSpPr>
        <p:spPr>
          <a:xfrm>
            <a:off x="9872067" y="30899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Belanja Masalah</a:t>
            </a:r>
            <a:endParaRPr lang="en-US" sz="2200" dirty="0"/>
          </a:p>
        </p:txBody>
      </p:sp>
      <p:sp>
        <p:nvSpPr>
          <p:cNvPr id="8" name="Text 6"/>
          <p:cNvSpPr/>
          <p:nvPr/>
        </p:nvSpPr>
        <p:spPr>
          <a:xfrm>
            <a:off x="9872067" y="3671054"/>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Melalui menu Belanja Masalah, Anda dapat melaporkan permasalahan yang Anda temui di Kota Magelang. Data masalah yang Anda laporkan akan diterima oleh Pemerintah Kota Magelang untuk ditindaklanjuti.</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683073"/>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Kontak Kami</a:t>
            </a:r>
            <a:endParaRPr lang="en-US" sz="4450" dirty="0"/>
          </a:p>
        </p:txBody>
      </p:sp>
      <p:sp>
        <p:nvSpPr>
          <p:cNvPr id="4" name="Text 1"/>
          <p:cNvSpPr/>
          <p:nvPr/>
        </p:nvSpPr>
        <p:spPr>
          <a:xfrm>
            <a:off x="6280190" y="3732014"/>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Untuk mendapatkan informasi lebih lanjut atau bantuan teknis terkait penggunaan aplikasi e-RIMA, Anda dapat menghubungi tim teknis Bappeda Kota Magelang melalui menu Kontak Kami. Menu ini menyediakan nomor telepon dan akun WhatsApp untuk komunikasi langsung.</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774502" y="785932"/>
            <a:ext cx="5532358" cy="691515"/>
          </a:xfrm>
          <a:prstGeom prst="rect">
            <a:avLst/>
          </a:prstGeom>
          <a:noFill/>
          <a:ln/>
        </p:spPr>
        <p:txBody>
          <a:bodyPr wrap="none" lIns="0" tIns="0" rIns="0" bIns="0" rtlCol="0" anchor="t"/>
          <a:lstStyle/>
          <a:p>
            <a:pPr marL="0" indent="0">
              <a:lnSpc>
                <a:spcPts val="5400"/>
              </a:lnSpc>
              <a:buNone/>
            </a:pPr>
            <a:r>
              <a:rPr lang="en-US" sz="4350" b="1" dirty="0">
                <a:solidFill>
                  <a:srgbClr val="231971"/>
                </a:solidFill>
                <a:latin typeface="Outfit Extra Bold" pitchFamily="34" charset="0"/>
                <a:ea typeface="Outfit Extra Bold" pitchFamily="34" charset="-122"/>
                <a:cs typeface="Outfit Extra Bold" pitchFamily="34" charset="-120"/>
              </a:rPr>
              <a:t>Dashboard</a:t>
            </a:r>
            <a:endParaRPr lang="en-US" sz="4350" dirty="0"/>
          </a:p>
        </p:txBody>
      </p:sp>
      <p:sp>
        <p:nvSpPr>
          <p:cNvPr id="4" name="Shape 1"/>
          <p:cNvSpPr/>
          <p:nvPr/>
        </p:nvSpPr>
        <p:spPr>
          <a:xfrm>
            <a:off x="774502" y="1809274"/>
            <a:ext cx="3686889" cy="3414713"/>
          </a:xfrm>
          <a:prstGeom prst="roundRect">
            <a:avLst>
              <a:gd name="adj" fmla="val 2722"/>
            </a:avLst>
          </a:prstGeom>
          <a:solidFill>
            <a:srgbClr val="E9E6FA"/>
          </a:solidFill>
          <a:ln w="7620">
            <a:solidFill>
              <a:srgbClr val="BDB8DF"/>
            </a:solidFill>
            <a:prstDash val="solid"/>
          </a:ln>
        </p:spPr>
      </p:sp>
      <p:sp>
        <p:nvSpPr>
          <p:cNvPr id="5" name="Text 2"/>
          <p:cNvSpPr/>
          <p:nvPr/>
        </p:nvSpPr>
        <p:spPr>
          <a:xfrm>
            <a:off x="1003340" y="2038112"/>
            <a:ext cx="2900005" cy="345638"/>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Menu Belanja Masalah</a:t>
            </a:r>
            <a:endParaRPr lang="en-US" sz="2150" dirty="0"/>
          </a:p>
        </p:txBody>
      </p:sp>
      <p:sp>
        <p:nvSpPr>
          <p:cNvPr id="6" name="Text 3"/>
          <p:cNvSpPr/>
          <p:nvPr/>
        </p:nvSpPr>
        <p:spPr>
          <a:xfrm>
            <a:off x="1003340" y="2516505"/>
            <a:ext cx="3229213" cy="2124551"/>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Menu ini menampilkan data masalah yang telah di-submit oleh masyarakat. Anda dapat memantau status penanganan masalah yang Anda laporkan melalui menu ini.</a:t>
            </a:r>
            <a:endParaRPr lang="en-US" sz="1700" dirty="0"/>
          </a:p>
        </p:txBody>
      </p:sp>
      <p:sp>
        <p:nvSpPr>
          <p:cNvPr id="7" name="Shape 4"/>
          <p:cNvSpPr/>
          <p:nvPr/>
        </p:nvSpPr>
        <p:spPr>
          <a:xfrm>
            <a:off x="4682609" y="1809274"/>
            <a:ext cx="3686889" cy="3414713"/>
          </a:xfrm>
          <a:prstGeom prst="roundRect">
            <a:avLst>
              <a:gd name="adj" fmla="val 2722"/>
            </a:avLst>
          </a:prstGeom>
          <a:solidFill>
            <a:srgbClr val="E9E6FA"/>
          </a:solidFill>
          <a:ln w="7620">
            <a:solidFill>
              <a:srgbClr val="BDB8DF"/>
            </a:solidFill>
            <a:prstDash val="solid"/>
          </a:ln>
        </p:spPr>
      </p:sp>
      <p:sp>
        <p:nvSpPr>
          <p:cNvPr id="8" name="Text 5"/>
          <p:cNvSpPr/>
          <p:nvPr/>
        </p:nvSpPr>
        <p:spPr>
          <a:xfrm>
            <a:off x="4911447" y="2038112"/>
            <a:ext cx="2766179" cy="345638"/>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Menu News</a:t>
            </a:r>
            <a:endParaRPr lang="en-US" sz="2150" dirty="0"/>
          </a:p>
        </p:txBody>
      </p:sp>
      <p:sp>
        <p:nvSpPr>
          <p:cNvPr id="9" name="Text 6"/>
          <p:cNvSpPr/>
          <p:nvPr/>
        </p:nvSpPr>
        <p:spPr>
          <a:xfrm>
            <a:off x="4911447" y="2516505"/>
            <a:ext cx="3229213" cy="2478643"/>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Menu ini digunakan untuk menampilkan berita terbaru terkait program riset dan inovasi di Kota Magelang. Anda dapat mengakses informasi terkini mengenai program, kegiatan, dan hasil-hasil inovasi.</a:t>
            </a:r>
            <a:endParaRPr lang="en-US" sz="1700" dirty="0"/>
          </a:p>
        </p:txBody>
      </p:sp>
      <p:sp>
        <p:nvSpPr>
          <p:cNvPr id="10" name="Shape 7"/>
          <p:cNvSpPr/>
          <p:nvPr/>
        </p:nvSpPr>
        <p:spPr>
          <a:xfrm>
            <a:off x="774502" y="5445204"/>
            <a:ext cx="7594997" cy="1998345"/>
          </a:xfrm>
          <a:prstGeom prst="roundRect">
            <a:avLst>
              <a:gd name="adj" fmla="val 4651"/>
            </a:avLst>
          </a:prstGeom>
          <a:solidFill>
            <a:srgbClr val="E9E6FA"/>
          </a:solidFill>
          <a:ln w="7620">
            <a:solidFill>
              <a:srgbClr val="BDB8DF"/>
            </a:solidFill>
            <a:prstDash val="solid"/>
          </a:ln>
        </p:spPr>
      </p:sp>
      <p:sp>
        <p:nvSpPr>
          <p:cNvPr id="11" name="Text 8"/>
          <p:cNvSpPr/>
          <p:nvPr/>
        </p:nvSpPr>
        <p:spPr>
          <a:xfrm>
            <a:off x="1003340" y="5674042"/>
            <a:ext cx="2766179" cy="345638"/>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Menu Pengaduan</a:t>
            </a:r>
            <a:endParaRPr lang="en-US" sz="2150" dirty="0"/>
          </a:p>
        </p:txBody>
      </p:sp>
      <p:sp>
        <p:nvSpPr>
          <p:cNvPr id="12" name="Text 9"/>
          <p:cNvSpPr/>
          <p:nvPr/>
        </p:nvSpPr>
        <p:spPr>
          <a:xfrm>
            <a:off x="1003340" y="6152436"/>
            <a:ext cx="7137321" cy="1062276"/>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Menu ini menampilkan data pengaduan yang telah di-submit oleh masyarakat. Anda dapat memantau status penanganan pengaduan yang Anda kirimkan melalui menu ini.</a:t>
            </a:r>
            <a:endParaRPr lang="en-US" sz="1700" dirty="0"/>
          </a:p>
        </p:txBody>
      </p:sp>
      <p:pic>
        <p:nvPicPr>
          <p:cNvPr id="13" name="Picture 12"/>
          <p:cNvPicPr>
            <a:picLocks noChangeAspect="1"/>
          </p:cNvPicPr>
          <p:nvPr/>
        </p:nvPicPr>
        <p:blipFill>
          <a:blip r:embed="rId3"/>
          <a:stretch>
            <a:fillRect/>
          </a:stretch>
        </p:blipFill>
        <p:spPr>
          <a:xfrm>
            <a:off x="10301380" y="2203"/>
            <a:ext cx="4329020" cy="822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71498" y="616982"/>
            <a:ext cx="5608320" cy="700921"/>
          </a:xfrm>
          <a:prstGeom prst="rect">
            <a:avLst/>
          </a:prstGeom>
          <a:noFill/>
          <a:ln/>
        </p:spPr>
        <p:txBody>
          <a:bodyPr wrap="none" lIns="0" tIns="0" rIns="0" bIns="0" rtlCol="0" anchor="t"/>
          <a:lstStyle/>
          <a:p>
            <a:pPr marL="0" indent="0">
              <a:lnSpc>
                <a:spcPts val="5500"/>
              </a:lnSpc>
              <a:buNone/>
            </a:pPr>
            <a:r>
              <a:rPr lang="en-US" sz="4400" b="1" dirty="0">
                <a:solidFill>
                  <a:srgbClr val="231971"/>
                </a:solidFill>
                <a:latin typeface="Outfit Extra Bold" pitchFamily="34" charset="0"/>
                <a:ea typeface="Outfit Extra Bold" pitchFamily="34" charset="-122"/>
                <a:cs typeface="Outfit Extra Bold" pitchFamily="34" charset="-120"/>
              </a:rPr>
              <a:t>Menu Setting</a:t>
            </a:r>
            <a:endParaRPr lang="en-US" sz="4400" dirty="0"/>
          </a:p>
        </p:txBody>
      </p:sp>
      <p:pic>
        <p:nvPicPr>
          <p:cNvPr id="4" name="Image 1" descr="preencoded.png"/>
          <p:cNvPicPr>
            <a:picLocks noChangeAspect="1"/>
          </p:cNvPicPr>
          <p:nvPr/>
        </p:nvPicPr>
        <p:blipFill>
          <a:blip r:embed="rId4"/>
          <a:stretch>
            <a:fillRect/>
          </a:stretch>
        </p:blipFill>
        <p:spPr>
          <a:xfrm>
            <a:off x="6271498" y="1654373"/>
            <a:ext cx="1121569" cy="1794629"/>
          </a:xfrm>
          <a:prstGeom prst="rect">
            <a:avLst/>
          </a:prstGeom>
        </p:spPr>
      </p:pic>
      <p:sp>
        <p:nvSpPr>
          <p:cNvPr id="5" name="Text 1"/>
          <p:cNvSpPr/>
          <p:nvPr/>
        </p:nvSpPr>
        <p:spPr>
          <a:xfrm>
            <a:off x="7729538" y="1878687"/>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Setting Aplikasi</a:t>
            </a:r>
            <a:endParaRPr lang="en-US" sz="2200" dirty="0"/>
          </a:p>
        </p:txBody>
      </p:sp>
      <p:sp>
        <p:nvSpPr>
          <p:cNvPr id="6" name="Text 2"/>
          <p:cNvSpPr/>
          <p:nvPr/>
        </p:nvSpPr>
        <p:spPr>
          <a:xfrm>
            <a:off x="7729538" y="2363629"/>
            <a:ext cx="6115764" cy="717709"/>
          </a:xfrm>
          <a:prstGeom prst="rect">
            <a:avLst/>
          </a:prstGeom>
          <a:noFill/>
          <a:ln/>
        </p:spPr>
        <p:txBody>
          <a:bodyPr wrap="square" lIns="0" tIns="0" rIns="0" bIns="0" rtlCol="0" anchor="t"/>
          <a:lstStyle/>
          <a:p>
            <a:pPr marL="0" indent="0" algn="l">
              <a:lnSpc>
                <a:spcPts val="2800"/>
              </a:lnSpc>
              <a:buNone/>
            </a:pPr>
            <a:r>
              <a:rPr lang="en-US" sz="1750" dirty="0">
                <a:solidFill>
                  <a:srgbClr val="2A2742"/>
                </a:solidFill>
                <a:latin typeface="Arimo" pitchFamily="34" charset="0"/>
                <a:ea typeface="Arimo" pitchFamily="34" charset="-122"/>
                <a:cs typeface="Arimo" pitchFamily="34" charset="-120"/>
              </a:rPr>
              <a:t>Pada menu ini, Anda dapat melakukan konfigurasi nama aplikasi, nomor telepon, email, dan alamat.</a:t>
            </a:r>
            <a:endParaRPr lang="en-US" sz="1750" dirty="0"/>
          </a:p>
        </p:txBody>
      </p:sp>
      <p:pic>
        <p:nvPicPr>
          <p:cNvPr id="7" name="Image 2" descr="preencoded.png"/>
          <p:cNvPicPr>
            <a:picLocks noChangeAspect="1"/>
          </p:cNvPicPr>
          <p:nvPr/>
        </p:nvPicPr>
        <p:blipFill>
          <a:blip r:embed="rId5"/>
          <a:stretch>
            <a:fillRect/>
          </a:stretch>
        </p:blipFill>
        <p:spPr>
          <a:xfrm>
            <a:off x="6271498" y="3449003"/>
            <a:ext cx="1121569" cy="2368987"/>
          </a:xfrm>
          <a:prstGeom prst="rect">
            <a:avLst/>
          </a:prstGeom>
        </p:spPr>
      </p:pic>
      <p:sp>
        <p:nvSpPr>
          <p:cNvPr id="8" name="Text 3"/>
          <p:cNvSpPr/>
          <p:nvPr/>
        </p:nvSpPr>
        <p:spPr>
          <a:xfrm>
            <a:off x="7729538" y="3673316"/>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Image Sliders</a:t>
            </a:r>
            <a:endParaRPr lang="en-US" sz="2200" dirty="0"/>
          </a:p>
        </p:txBody>
      </p:sp>
      <p:sp>
        <p:nvSpPr>
          <p:cNvPr id="9" name="Text 4"/>
          <p:cNvSpPr/>
          <p:nvPr/>
        </p:nvSpPr>
        <p:spPr>
          <a:xfrm>
            <a:off x="7729538" y="4158258"/>
            <a:ext cx="6115764" cy="1435418"/>
          </a:xfrm>
          <a:prstGeom prst="rect">
            <a:avLst/>
          </a:prstGeom>
          <a:noFill/>
          <a:ln/>
        </p:spPr>
        <p:txBody>
          <a:bodyPr wrap="square" lIns="0" tIns="0" rIns="0" bIns="0" rtlCol="0" anchor="t"/>
          <a:lstStyle/>
          <a:p>
            <a:pPr marL="0" indent="0" algn="l">
              <a:lnSpc>
                <a:spcPts val="2800"/>
              </a:lnSpc>
              <a:buNone/>
            </a:pPr>
            <a:r>
              <a:rPr lang="en-US" sz="1750" dirty="0">
                <a:solidFill>
                  <a:srgbClr val="2A2742"/>
                </a:solidFill>
                <a:latin typeface="Arimo" pitchFamily="34" charset="0"/>
                <a:ea typeface="Arimo" pitchFamily="34" charset="-122"/>
                <a:cs typeface="Arimo" pitchFamily="34" charset="-120"/>
              </a:rPr>
              <a:t>Menu ini memungkinkan Anda mengatur gambar slider yang akan muncul di halaman utama aplikasi. Anda dapat memilih gambar yang menarik dan relevan dengan program riset dan inovasi.</a:t>
            </a:r>
            <a:endParaRPr lang="en-US" sz="1750" dirty="0"/>
          </a:p>
        </p:txBody>
      </p:sp>
      <p:pic>
        <p:nvPicPr>
          <p:cNvPr id="10" name="Image 3" descr="preencoded.png"/>
          <p:cNvPicPr>
            <a:picLocks noChangeAspect="1"/>
          </p:cNvPicPr>
          <p:nvPr/>
        </p:nvPicPr>
        <p:blipFill>
          <a:blip r:embed="rId6"/>
          <a:stretch>
            <a:fillRect/>
          </a:stretch>
        </p:blipFill>
        <p:spPr>
          <a:xfrm>
            <a:off x="6271498" y="5817989"/>
            <a:ext cx="1121569" cy="1794629"/>
          </a:xfrm>
          <a:prstGeom prst="rect">
            <a:avLst/>
          </a:prstGeom>
        </p:spPr>
      </p:pic>
      <p:sp>
        <p:nvSpPr>
          <p:cNvPr id="11" name="Text 5"/>
          <p:cNvSpPr/>
          <p:nvPr/>
        </p:nvSpPr>
        <p:spPr>
          <a:xfrm>
            <a:off x="7729538" y="6042303"/>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Link Icons</a:t>
            </a:r>
            <a:endParaRPr lang="en-US" sz="2200" dirty="0"/>
          </a:p>
        </p:txBody>
      </p:sp>
      <p:sp>
        <p:nvSpPr>
          <p:cNvPr id="12" name="Text 6"/>
          <p:cNvSpPr/>
          <p:nvPr/>
        </p:nvSpPr>
        <p:spPr>
          <a:xfrm>
            <a:off x="7729538" y="6527244"/>
            <a:ext cx="6115764" cy="717709"/>
          </a:xfrm>
          <a:prstGeom prst="rect">
            <a:avLst/>
          </a:prstGeom>
          <a:noFill/>
          <a:ln/>
        </p:spPr>
        <p:txBody>
          <a:bodyPr wrap="square" lIns="0" tIns="0" rIns="0" bIns="0" rtlCol="0" anchor="t"/>
          <a:lstStyle/>
          <a:p>
            <a:pPr marL="0" indent="0" algn="l">
              <a:lnSpc>
                <a:spcPts val="2800"/>
              </a:lnSpc>
              <a:buNone/>
            </a:pPr>
            <a:r>
              <a:rPr lang="en-US" sz="1750" dirty="0">
                <a:solidFill>
                  <a:srgbClr val="2A2742"/>
                </a:solidFill>
                <a:latin typeface="Arimo" pitchFamily="34" charset="0"/>
                <a:ea typeface="Arimo" pitchFamily="34" charset="-122"/>
                <a:cs typeface="Arimo" pitchFamily="34" charset="-120"/>
              </a:rPr>
              <a:t>Menu ini memungkinkan Anda mengganti ikon website yang ditampilkan pada aplikasi.</a:t>
            </a:r>
            <a:endParaRPr lang="en-US" sz="1750" dirty="0"/>
          </a:p>
        </p:txBody>
      </p:sp>
      <p:pic>
        <p:nvPicPr>
          <p:cNvPr id="13" name="Picture 12"/>
          <p:cNvPicPr>
            <a:picLocks noChangeAspect="1"/>
          </p:cNvPicPr>
          <p:nvPr/>
        </p:nvPicPr>
        <p:blipFill>
          <a:blip r:embed="rId7"/>
          <a:stretch>
            <a:fillRect/>
          </a:stretch>
        </p:blipFill>
        <p:spPr>
          <a:xfrm>
            <a:off x="0" y="-1"/>
            <a:ext cx="5486400" cy="83786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5486400" cy="8229600"/>
          </a:xfrm>
          <a:prstGeom prst="rect">
            <a:avLst/>
          </a:prstGeom>
          <a:solidFill>
            <a:srgbClr val="E5E0DF"/>
          </a:solidFill>
          <a:ln/>
        </p:spPr>
      </p:sp>
      <p:pic>
        <p:nvPicPr>
          <p:cNvPr id="3"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4" name="Text 1"/>
          <p:cNvSpPr/>
          <p:nvPr/>
        </p:nvSpPr>
        <p:spPr>
          <a:xfrm>
            <a:off x="6280190" y="830461"/>
            <a:ext cx="6404015"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Menu Data Pendaftaran</a:t>
            </a:r>
            <a:endParaRPr lang="en-US" sz="4450" dirty="0"/>
          </a:p>
        </p:txBody>
      </p:sp>
      <p:sp>
        <p:nvSpPr>
          <p:cNvPr id="5" name="Shape 2"/>
          <p:cNvSpPr/>
          <p:nvPr/>
        </p:nvSpPr>
        <p:spPr>
          <a:xfrm>
            <a:off x="6280190" y="1879402"/>
            <a:ext cx="7556421" cy="5519738"/>
          </a:xfrm>
          <a:prstGeom prst="roundRect">
            <a:avLst>
              <a:gd name="adj" fmla="val 1726"/>
            </a:avLst>
          </a:prstGeom>
          <a:noFill/>
          <a:ln w="7620">
            <a:solidFill>
              <a:srgbClr val="000000">
                <a:alpha val="8000"/>
              </a:srgbClr>
            </a:solidFill>
            <a:prstDash val="solid"/>
          </a:ln>
        </p:spPr>
      </p:sp>
      <p:sp>
        <p:nvSpPr>
          <p:cNvPr id="6" name="Shape 3"/>
          <p:cNvSpPr/>
          <p:nvPr/>
        </p:nvSpPr>
        <p:spPr>
          <a:xfrm>
            <a:off x="6287810" y="1887022"/>
            <a:ext cx="7541181" cy="1376124"/>
          </a:xfrm>
          <a:prstGeom prst="rect">
            <a:avLst/>
          </a:prstGeom>
          <a:solidFill>
            <a:srgbClr val="FFFFFF">
              <a:alpha val="4000"/>
            </a:srgbClr>
          </a:solidFill>
          <a:ln/>
        </p:spPr>
      </p:sp>
      <p:sp>
        <p:nvSpPr>
          <p:cNvPr id="7" name="Text 4"/>
          <p:cNvSpPr/>
          <p:nvPr/>
        </p:nvSpPr>
        <p:spPr>
          <a:xfrm>
            <a:off x="6514624" y="2030730"/>
            <a:ext cx="3313152" cy="362903"/>
          </a:xfrm>
          <a:prstGeom prst="rect">
            <a:avLst/>
          </a:prstGeom>
          <a:noFill/>
          <a:ln/>
        </p:spPr>
        <p:txBody>
          <a:bodyPr wrap="non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ABI</a:t>
            </a:r>
            <a:endParaRPr lang="en-US" sz="1750" dirty="0"/>
          </a:p>
        </p:txBody>
      </p:sp>
      <p:sp>
        <p:nvSpPr>
          <p:cNvPr id="8" name="Text 5"/>
          <p:cNvSpPr/>
          <p:nvPr/>
        </p:nvSpPr>
        <p:spPr>
          <a:xfrm>
            <a:off x="10289024" y="2030730"/>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Menampilkan data peserta yang telah mendaftar di program Apresiasi Budaya Iptek.</a:t>
            </a:r>
            <a:endParaRPr lang="en-US" sz="1750" dirty="0"/>
          </a:p>
        </p:txBody>
      </p:sp>
      <p:sp>
        <p:nvSpPr>
          <p:cNvPr id="9" name="Shape 6"/>
          <p:cNvSpPr/>
          <p:nvPr/>
        </p:nvSpPr>
        <p:spPr>
          <a:xfrm>
            <a:off x="6287810" y="3263146"/>
            <a:ext cx="7541181" cy="1376124"/>
          </a:xfrm>
          <a:prstGeom prst="rect">
            <a:avLst/>
          </a:prstGeom>
          <a:solidFill>
            <a:srgbClr val="000000">
              <a:alpha val="4000"/>
            </a:srgbClr>
          </a:solidFill>
          <a:ln/>
        </p:spPr>
      </p:sp>
      <p:sp>
        <p:nvSpPr>
          <p:cNvPr id="10" name="Text 7"/>
          <p:cNvSpPr/>
          <p:nvPr/>
        </p:nvSpPr>
        <p:spPr>
          <a:xfrm>
            <a:off x="6514624" y="3406854"/>
            <a:ext cx="3313152" cy="362903"/>
          </a:xfrm>
          <a:prstGeom prst="rect">
            <a:avLst/>
          </a:prstGeom>
          <a:noFill/>
          <a:ln/>
        </p:spPr>
        <p:txBody>
          <a:bodyPr wrap="non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IDAMAN</a:t>
            </a:r>
            <a:endParaRPr lang="en-US" sz="1750" dirty="0"/>
          </a:p>
        </p:txBody>
      </p:sp>
      <p:sp>
        <p:nvSpPr>
          <p:cNvPr id="11" name="Text 8"/>
          <p:cNvSpPr/>
          <p:nvPr/>
        </p:nvSpPr>
        <p:spPr>
          <a:xfrm>
            <a:off x="10289024" y="3406854"/>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Menampilkan data peserta yang telah mendaftar di program Inovasi Daerah Kota Magelang.</a:t>
            </a:r>
            <a:endParaRPr lang="en-US" sz="1750" dirty="0"/>
          </a:p>
        </p:txBody>
      </p:sp>
      <p:sp>
        <p:nvSpPr>
          <p:cNvPr id="12" name="Shape 9"/>
          <p:cNvSpPr/>
          <p:nvPr/>
        </p:nvSpPr>
        <p:spPr>
          <a:xfrm>
            <a:off x="6287810" y="4639270"/>
            <a:ext cx="7541181" cy="1376124"/>
          </a:xfrm>
          <a:prstGeom prst="rect">
            <a:avLst/>
          </a:prstGeom>
          <a:solidFill>
            <a:srgbClr val="FFFFFF">
              <a:alpha val="4000"/>
            </a:srgbClr>
          </a:solidFill>
          <a:ln/>
        </p:spPr>
      </p:sp>
      <p:sp>
        <p:nvSpPr>
          <p:cNvPr id="13" name="Text 10"/>
          <p:cNvSpPr/>
          <p:nvPr/>
        </p:nvSpPr>
        <p:spPr>
          <a:xfrm>
            <a:off x="6514624" y="478297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KRENOVA</a:t>
            </a:r>
            <a:endParaRPr lang="en-US" sz="1750" dirty="0"/>
          </a:p>
        </p:txBody>
      </p:sp>
      <p:sp>
        <p:nvSpPr>
          <p:cNvPr id="14" name="Text 11"/>
          <p:cNvSpPr/>
          <p:nvPr/>
        </p:nvSpPr>
        <p:spPr>
          <a:xfrm>
            <a:off x="10289024" y="4782979"/>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Menampilkan data peserta yang telah mendaftar di program Krenova.</a:t>
            </a:r>
            <a:endParaRPr lang="en-US" sz="1750" dirty="0"/>
          </a:p>
        </p:txBody>
      </p:sp>
      <p:sp>
        <p:nvSpPr>
          <p:cNvPr id="15" name="Shape 12"/>
          <p:cNvSpPr/>
          <p:nvPr/>
        </p:nvSpPr>
        <p:spPr>
          <a:xfrm>
            <a:off x="6287810" y="6015395"/>
            <a:ext cx="7541181" cy="1376124"/>
          </a:xfrm>
          <a:prstGeom prst="rect">
            <a:avLst/>
          </a:prstGeom>
          <a:solidFill>
            <a:srgbClr val="000000">
              <a:alpha val="4000"/>
            </a:srgbClr>
          </a:solidFill>
          <a:ln/>
        </p:spPr>
      </p:sp>
      <p:sp>
        <p:nvSpPr>
          <p:cNvPr id="16" name="Text 13"/>
          <p:cNvSpPr/>
          <p:nvPr/>
        </p:nvSpPr>
        <p:spPr>
          <a:xfrm>
            <a:off x="6514624" y="615910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RUD</a:t>
            </a:r>
            <a:endParaRPr lang="en-US" sz="1750" dirty="0"/>
          </a:p>
        </p:txBody>
      </p:sp>
      <p:sp>
        <p:nvSpPr>
          <p:cNvPr id="17" name="Text 14"/>
          <p:cNvSpPr/>
          <p:nvPr/>
        </p:nvSpPr>
        <p:spPr>
          <a:xfrm>
            <a:off x="10289024" y="6159103"/>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Menampilkan data peserta yang telah mendaftar di program Riset Unggulan Daerah.</a:t>
            </a:r>
            <a:endParaRPr lang="en-US" sz="1750" dirty="0"/>
          </a:p>
        </p:txBody>
      </p:sp>
      <p:pic>
        <p:nvPicPr>
          <p:cNvPr id="18" name="Picture 17"/>
          <p:cNvPicPr>
            <a:picLocks noChangeAspect="1"/>
          </p:cNvPicPr>
          <p:nvPr/>
        </p:nvPicPr>
        <p:blipFill>
          <a:blip r:embed="rId4"/>
          <a:stretch>
            <a:fillRect/>
          </a:stretch>
        </p:blipFill>
        <p:spPr>
          <a:xfrm>
            <a:off x="639531" y="1231739"/>
            <a:ext cx="4207338" cy="57661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539960"/>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Menu Data Arsip</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Arsip</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Menu ini menyediakan tempat penyimpanan file arsip dari tahun-tahun sebelumnya, seperti laporan program, hasil penelitian, dan dokumen terkait inovasi.</a:t>
            </a:r>
            <a:endParaRPr lang="en-US" sz="1750" dirty="0"/>
          </a:p>
        </p:txBody>
      </p:sp>
      <p:sp>
        <p:nvSpPr>
          <p:cNvPr id="5" name="Text 3"/>
          <p:cNvSpPr/>
          <p:nvPr/>
        </p:nvSpPr>
        <p:spPr>
          <a:xfrm>
            <a:off x="7599521" y="381571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Kategori Arsip</a:t>
            </a:r>
            <a:endParaRPr lang="en-US" sz="2200" dirty="0"/>
          </a:p>
        </p:txBody>
      </p:sp>
      <p:sp>
        <p:nvSpPr>
          <p:cNvPr id="6" name="Text 4"/>
          <p:cNvSpPr/>
          <p:nvPr/>
        </p:nvSpPr>
        <p:spPr>
          <a:xfrm>
            <a:off x="7599521" y="439685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Menu ini memungkinkan Anda mengatur kategori untuk pengelompokan arsip. Anda dapat mengelompokkan arsip berdasarkan program, jenis dokumen, atau tahun.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358509"/>
            <a:ext cx="5820608"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Menu Master Krenova</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Bidang Inovasi</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Menu ini digunakan untuk mengatur bidang inovasi yang dilombakan dalam program Krenova. Anda dapat menambahkan, menghapus, atau mengedit bidang inovasi sesuai kebutuhan.</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Kategori Krenova</a:t>
            </a:r>
            <a:endParaRPr lang="en-US" sz="2200" dirty="0"/>
          </a:p>
        </p:txBody>
      </p:sp>
      <p:sp>
        <p:nvSpPr>
          <p:cNvPr id="6" name="Text 4"/>
          <p:cNvSpPr/>
          <p:nvPr/>
        </p:nvSpPr>
        <p:spPr>
          <a:xfrm>
            <a:off x="7599521"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Menu ini memungkinkan Anda mengatur kategori yang tersedia dalam program Krenova. Anda dapat menambahkan, menghapus, atau mengedit kategori sesuai kebutuhan.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738</Words>
  <Application>Microsoft Office PowerPoint</Application>
  <PresentationFormat>Custom</PresentationFormat>
  <Paragraphs>70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Outfit Extra Bold</vt:lpstr>
      <vt:lpstr>Arimo Bold</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mBotee</cp:lastModifiedBy>
  <cp:revision>2</cp:revision>
  <dcterms:created xsi:type="dcterms:W3CDTF">2024-11-22T17:56:33Z</dcterms:created>
  <dcterms:modified xsi:type="dcterms:W3CDTF">2024-11-22T18:02:43Z</dcterms:modified>
</cp:coreProperties>
</file>